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339" r:id="rId2"/>
  </p:sldMasterIdLst>
  <p:notesMasterIdLst>
    <p:notesMasterId r:id="rId19"/>
  </p:notesMasterIdLst>
  <p:handoutMasterIdLst>
    <p:handoutMasterId r:id="rId20"/>
  </p:handoutMasterIdLst>
  <p:sldIdLst>
    <p:sldId id="294" r:id="rId3"/>
    <p:sldId id="295" r:id="rId4"/>
    <p:sldId id="296" r:id="rId5"/>
    <p:sldId id="297" r:id="rId6"/>
    <p:sldId id="298" r:id="rId7"/>
    <p:sldId id="301" r:id="rId8"/>
    <p:sldId id="302" r:id="rId9"/>
    <p:sldId id="300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072" autoAdjust="0"/>
  </p:normalViewPr>
  <p:slideViewPr>
    <p:cSldViewPr snapToGrid="0" snapToObjects="1">
      <p:cViewPr varScale="1">
        <p:scale>
          <a:sx n="91" d="100"/>
          <a:sy n="91" d="100"/>
        </p:scale>
        <p:origin x="584" y="5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143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56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8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650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16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2496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5"/>
            <a:ext cx="3713163" cy="31019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61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4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87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4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56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3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084888" y="1622425"/>
            <a:ext cx="2319337" cy="23177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2650" y="1622425"/>
            <a:ext cx="2319338" cy="2317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3588" y="1622425"/>
            <a:ext cx="2319337" cy="231775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55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77470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422650" y="1622425"/>
            <a:ext cx="2306638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088063" y="1622425"/>
            <a:ext cx="2305050" cy="2306638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136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425201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41687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8336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9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3813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389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509F5890-BE05-4D5D-AADF-DD6FDB4C472B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</a:t>
            </a:r>
            <a:r>
              <a:rPr lang="en-US" sz="600" baseline="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Oval 41"/>
          <p:cNvSpPr/>
          <p:nvPr userDrawn="1"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 userDrawn="1"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 userDrawn="1"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 userDrawn="1"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 userDrawn="1"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 userDrawn="1"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20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82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376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762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E6ADCC75-5E05-4D7E-970D-6B4505B4F777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00063" y="3466598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9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03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3655079"/>
            <a:ext cx="5074070" cy="628650"/>
          </a:xfrm>
        </p:spPr>
        <p:txBody>
          <a:bodyPr/>
          <a:lstStyle>
            <a:lvl1pPr>
              <a:defRPr sz="20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275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97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100"/>
            <a:ext cx="3630612" cy="38703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7669" y="546734"/>
            <a:ext cx="4349918" cy="813985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0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96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7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5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646238"/>
            <a:ext cx="1990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CBAB-1B05-48A1-AE18-7A09C8AD51EB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932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E8A7-00EC-48F2-AD37-69C3BCCCC82A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3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6344-78CB-4442-B63C-E4199944EE71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07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8EEA-61B3-4417-8265-4B85500F1C56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CABE-9978-4940-90BD-A173CE5B7AB5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9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91B8-8AFB-4559-B217-277B37321B6E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8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5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6741-859B-4F37-8E5F-273201AC1357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80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2B07-DAFD-4C3B-9D20-099A408692BE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7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7E8-D92E-4BD7-9117-A9286F7BEE10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F5E4-1B1B-4189-BB93-EFB16C73F7EB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6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2A4-BBD5-4D29-B721-AC4148DEE529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8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9854-6A6E-4611-9749-A276C95DF29D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12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5C4D-15A1-4BE3-B5EB-8E6126B0A6DD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6ECD-5F6F-4062-B964-D56167A8DD56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5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B4A5-3515-4DA2-996B-3AFCCA202016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7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A266-5306-41AD-8C2F-7814EFF122BC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7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6081-D6E9-4749-B65E-3385D23FC29B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71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75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6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407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  <p:sldLayoutId id="2147483965" r:id="rId3"/>
    <p:sldLayoutId id="2147484012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4006" r:id="rId25"/>
    <p:sldLayoutId id="2147484007" r:id="rId26"/>
    <p:sldLayoutId id="2147484008" r:id="rId27"/>
    <p:sldLayoutId id="2147484010" r:id="rId28"/>
    <p:sldLayoutId id="2147484009" r:id="rId29"/>
    <p:sldLayoutId id="2147484011" r:id="rId30"/>
    <p:sldLayoutId id="2147483986" r:id="rId31"/>
    <p:sldLayoutId id="2147483987" r:id="rId32"/>
    <p:sldLayoutId id="2147483989" r:id="rId33"/>
    <p:sldLayoutId id="2147484014" r:id="rId34"/>
    <p:sldLayoutId id="2147483990" r:id="rId35"/>
    <p:sldLayoutId id="2147483991" r:id="rId36"/>
    <p:sldLayoutId id="2147483992" r:id="rId37"/>
    <p:sldLayoutId id="2147483993" r:id="rId38"/>
    <p:sldLayoutId id="2147483994" r:id="rId39"/>
    <p:sldLayoutId id="2147483995" r:id="rId40"/>
    <p:sldLayoutId id="2147483996" r:id="rId41"/>
    <p:sldLayoutId id="2147483997" r:id="rId42"/>
    <p:sldLayoutId id="2147483998" r:id="rId4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4641C9C-A125-4F79-BE93-57DB74052004}" type="datetime1">
              <a:rPr lang="en-US" smtClean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©2015 Cisco and/or its affiliates. All rights reserved. Cisco Confidential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81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199"/>
            <a:ext cx="7765322" cy="1917609"/>
          </a:xfrm>
        </p:spPr>
        <p:txBody>
          <a:bodyPr>
            <a:normAutofit fontScale="90000"/>
          </a:bodyPr>
          <a:lstStyle/>
          <a:p>
            <a:r>
              <a:rPr lang="en-US" dirty="0"/>
              <a:t>"I think there is a world market for maybe five computers."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-- Thomas </a:t>
            </a:r>
            <a:r>
              <a:rPr lang="en-US" dirty="0"/>
              <a:t>Watson, president of IBM, 1943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346" y="3072120"/>
            <a:ext cx="7765322" cy="1271279"/>
          </a:xfrm>
        </p:spPr>
        <p:txBody>
          <a:bodyPr/>
          <a:lstStyle/>
          <a:p>
            <a:r>
              <a:rPr lang="en-US" dirty="0" smtClean="0"/>
              <a:t>8-bit addressing</a:t>
            </a:r>
          </a:p>
          <a:p>
            <a:r>
              <a:rPr lang="en-US" dirty="0" smtClean="0"/>
              <a:t>2^8 = 256</a:t>
            </a:r>
          </a:p>
          <a:p>
            <a:r>
              <a:rPr lang="en-US" dirty="0" smtClean="0"/>
              <a:t>Fortunately saved by memory model from that mistake.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199"/>
            <a:ext cx="7765322" cy="3955257"/>
          </a:xfrm>
        </p:spPr>
        <p:txBody>
          <a:bodyPr>
            <a:normAutofit/>
          </a:bodyPr>
          <a:lstStyle/>
          <a:p>
            <a:r>
              <a:rPr lang="en-US" dirty="0" smtClean="0"/>
              <a:t>You may already be a victim!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100.64.0.0/10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100.64.0.1 – 100.127.255.254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(RFC-6598)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IPv6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 algn="ctr">
              <a:buNone/>
            </a:pPr>
            <a:r>
              <a:rPr lang="en-US" sz="2800" dirty="0" smtClean="0"/>
              <a:t>One Size Fits All Prefixing</a:t>
            </a:r>
          </a:p>
          <a:p>
            <a:endParaRPr lang="en-US" dirty="0" smtClean="0"/>
          </a:p>
          <a:p>
            <a:r>
              <a:rPr lang="en-US" dirty="0" smtClean="0"/>
              <a:t>v4 /22 network - ~1024 host IPs.</a:t>
            </a:r>
          </a:p>
          <a:p>
            <a:r>
              <a:rPr lang="en-US" dirty="0" smtClean="0"/>
              <a:t>v4 /23 network - ~512 host IPs.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6 /64 Prefix - </a:t>
            </a:r>
            <a:r>
              <a:rPr lang="en-US" dirty="0"/>
              <a:t>18.4 </a:t>
            </a:r>
            <a:r>
              <a:rPr lang="en-US" dirty="0" smtClean="0"/>
              <a:t>quintillion host IPs.</a:t>
            </a:r>
          </a:p>
          <a:p>
            <a:r>
              <a:rPr lang="en-US" dirty="0" smtClean="0"/>
              <a:t>Big enough to support features like SLAAC.</a:t>
            </a:r>
          </a:p>
          <a:p>
            <a:r>
              <a:rPr lang="en-US" dirty="0" smtClean="0"/>
              <a:t>Big enough for any number of hosts you could possibly add.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0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71039"/>
            <a:ext cx="7765322" cy="1013999"/>
          </a:xfrm>
        </p:spPr>
        <p:txBody>
          <a:bodyPr>
            <a:normAutofit/>
          </a:bodyPr>
          <a:lstStyle/>
          <a:p>
            <a:r>
              <a:rPr lang="en-US" dirty="0" smtClean="0"/>
              <a:t>Cool IPv6 Feature</a:t>
            </a:r>
            <a:br>
              <a:rPr lang="en-US" dirty="0" smtClean="0"/>
            </a:br>
            <a:r>
              <a:rPr lang="en-US" dirty="0" smtClean="0"/>
              <a:t>Path MTU Discovery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0" y="1298575"/>
            <a:ext cx="8860560" cy="36747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0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IPv6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IPsec – IPv6 built for it from the ground up.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72" y="139261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IPv6 Prefixing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>
              <a:buNone/>
            </a:pPr>
            <a:r>
              <a:rPr lang="en-US" dirty="0" smtClean="0"/>
              <a:t>Common Autonomous System Prefix Allocations</a:t>
            </a:r>
          </a:p>
          <a:p>
            <a:r>
              <a:rPr lang="en-US" dirty="0" smtClean="0"/>
              <a:t>/32 – issued to Network Providers: 			~4.3 Billion /64 Host Prefixes</a:t>
            </a:r>
          </a:p>
          <a:p>
            <a:r>
              <a:rPr lang="en-US" dirty="0" smtClean="0"/>
              <a:t>/48 – issued to Businesses and Individuals:		65.5 Thousand /64 Host Prefixes</a:t>
            </a:r>
          </a:p>
          <a:p>
            <a:endParaRPr lang="en-US" dirty="0"/>
          </a:p>
          <a:p>
            <a:pPr marL="27675" indent="0">
              <a:buNone/>
            </a:pPr>
            <a:r>
              <a:rPr lang="en-US" dirty="0" smtClean="0"/>
              <a:t>Common Sub-Prefixes Issued Within Organizations</a:t>
            </a:r>
          </a:p>
          <a:p>
            <a:r>
              <a:rPr lang="en-US" dirty="0" smtClean="0"/>
              <a:t>/56 – issued to large Branch Offices			256 /64 Host Prefixes</a:t>
            </a:r>
          </a:p>
          <a:p>
            <a:r>
              <a:rPr lang="en-US" dirty="0" smtClean="0"/>
              <a:t>/60 – issued to small Branch Offices			16 /64 Host Prefixes</a:t>
            </a:r>
          </a:p>
          <a:p>
            <a:pPr marL="27675" indent="0">
              <a:buNone/>
            </a:pPr>
            <a:r>
              <a:rPr lang="en-US" dirty="0" smtClean="0"/>
              <a:t>		and to households at better ISPs</a:t>
            </a:r>
          </a:p>
          <a:p>
            <a:r>
              <a:rPr lang="en-US" dirty="0" smtClean="0"/>
              <a:t>/64 – issued to households at worse ISPs		Just one /64 Prefix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8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for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675" indent="0">
              <a:buNone/>
            </a:pPr>
            <a:endParaRPr lang="en-US" dirty="0" smtClean="0"/>
          </a:p>
          <a:p>
            <a:pPr marL="27675" indent="0">
              <a:buNone/>
            </a:pPr>
            <a:r>
              <a:rPr lang="en-US" dirty="0" smtClean="0"/>
              <a:t>Only One IPv6-Specific DNS Record Type</a:t>
            </a:r>
          </a:p>
          <a:p>
            <a:r>
              <a:rPr lang="en-US" dirty="0" smtClean="0"/>
              <a:t>AAAA – Resolves FQDNs (Fully Qualified Domain Names) to IP Addresses</a:t>
            </a:r>
          </a:p>
          <a:p>
            <a:endParaRPr lang="en-US" dirty="0"/>
          </a:p>
          <a:p>
            <a:pPr marL="27675" indent="0">
              <a:buNone/>
            </a:pPr>
            <a:r>
              <a:rPr lang="en-US" dirty="0" smtClean="0"/>
              <a:t>Inside a Forward Zone like: </a:t>
            </a:r>
            <a:r>
              <a:rPr lang="en-US" dirty="0" smtClean="0"/>
              <a:t>example.com.</a:t>
            </a:r>
            <a:endParaRPr lang="en-US" dirty="0" smtClean="0"/>
          </a:p>
          <a:p>
            <a:pPr marL="27675" indent="0">
              <a:buNone/>
            </a:pPr>
            <a:r>
              <a:rPr lang="en-US" dirty="0">
                <a:latin typeface="Lucida Console" panose="020B0609040504020204" pitchFamily="49" charset="0"/>
              </a:rPr>
              <a:t>ns1	IN	AAAA </a:t>
            </a:r>
            <a:r>
              <a:rPr lang="en-US" dirty="0" smtClean="0">
                <a:latin typeface="Lucida Console" panose="020B0609040504020204" pitchFamily="49" charset="0"/>
              </a:rPr>
              <a:t>3ffe:420:1101:6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smtClean="0">
                <a:latin typeface="Lucida Console" panose="020B0609040504020204" pitchFamily="49" charset="0"/>
              </a:rPr>
              <a:t>a</a:t>
            </a:r>
          </a:p>
          <a:p>
            <a:pPr marL="27675" indent="0">
              <a:buNone/>
            </a:pPr>
            <a:r>
              <a:rPr lang="en-US" dirty="0">
                <a:latin typeface="Lucida Console" panose="020B0609040504020204" pitchFamily="49" charset="0"/>
              </a:rPr>
              <a:t>Ns2	IN	AAAA	</a:t>
            </a:r>
            <a:r>
              <a:rPr lang="en-US" dirty="0" smtClean="0">
                <a:latin typeface="Lucida Console" panose="020B0609040504020204" pitchFamily="49" charset="0"/>
              </a:rPr>
              <a:t>3ffe:420:2041:5000</a:t>
            </a:r>
            <a:r>
              <a:rPr lang="en-US" dirty="0">
                <a:latin typeface="Lucida Console" panose="020B0609040504020204" pitchFamily="49" charset="0"/>
              </a:rPr>
              <a:t>::a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1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for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PTR – Resolves IP Addresses to FQDNS</a:t>
            </a:r>
          </a:p>
          <a:p>
            <a:endParaRPr lang="en-US" dirty="0" smtClean="0"/>
          </a:p>
          <a:p>
            <a:pPr marL="27675" indent="0">
              <a:buNone/>
            </a:pPr>
            <a:r>
              <a:rPr lang="en-US" dirty="0" smtClean="0"/>
              <a:t>Flexibility in Reverse Zone Allocation</a:t>
            </a:r>
          </a:p>
          <a:p>
            <a:pPr marL="27675" indent="0">
              <a:buNone/>
            </a:pPr>
            <a:endParaRPr lang="en-US" dirty="0" smtClean="0"/>
          </a:p>
          <a:p>
            <a:pPr marL="27675" indent="0">
              <a:buNone/>
            </a:pPr>
            <a:r>
              <a:rPr lang="en-US" dirty="0"/>
              <a:t>Zone: </a:t>
            </a:r>
            <a:r>
              <a:rPr lang="en-US" dirty="0" smtClean="0">
                <a:latin typeface="Lucida Console" panose="020B0609040504020204" pitchFamily="49" charset="0"/>
              </a:rPr>
              <a:t>1.4.0.2.0.2.4.0.e.f.f.3.ip6.arpa</a:t>
            </a:r>
            <a:r>
              <a:rPr lang="en-US" dirty="0" smtClean="0">
                <a:latin typeface="Lucida Console" panose="020B0609040504020204" pitchFamily="49" charset="0"/>
              </a:rPr>
              <a:t>.</a:t>
            </a:r>
          </a:p>
          <a:p>
            <a:pPr marL="27675" indent="0">
              <a:buNone/>
            </a:pPr>
            <a:r>
              <a:rPr lang="en-US" dirty="0">
                <a:latin typeface="Lucida Console" panose="020B0609040504020204" pitchFamily="49" charset="0"/>
              </a:rPr>
              <a:t>a.0.0.0.0.0.0.0.0.0.0.0.0.0.0.0.0.0.0.5	IN	PTR	</a:t>
            </a:r>
            <a:r>
              <a:rPr lang="en-US" dirty="0" smtClean="0">
                <a:latin typeface="Lucida Console" panose="020B0609040504020204" pitchFamily="49" charset="0"/>
              </a:rPr>
              <a:t>ns2.example.com.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27675" indent="0">
              <a:buNone/>
            </a:pPr>
            <a:endParaRPr lang="en-US" dirty="0"/>
          </a:p>
          <a:p>
            <a:pPr marL="27675" indent="0">
              <a:buNone/>
            </a:pPr>
            <a:r>
              <a:rPr lang="en-US" dirty="0"/>
              <a:t>Zone: </a:t>
            </a:r>
            <a:r>
              <a:rPr lang="en-US" dirty="0" smtClean="0">
                <a:latin typeface="Lucida Console" panose="020B0609040504020204" pitchFamily="49" charset="0"/>
              </a:rPr>
              <a:t>6.0.0.0.1.0.1.1.0.2.4.0.e.f.f.3.ip6.arpa</a:t>
            </a:r>
            <a:r>
              <a:rPr lang="en-US" dirty="0" smtClean="0">
                <a:latin typeface="Lucida Console" panose="020B0609040504020204" pitchFamily="49" charset="0"/>
              </a:rPr>
              <a:t>.</a:t>
            </a:r>
          </a:p>
          <a:p>
            <a:pPr marL="27675" indent="0">
              <a:buNone/>
            </a:pPr>
            <a:r>
              <a:rPr lang="en-US" dirty="0">
                <a:latin typeface="Lucida Console" panose="020B0609040504020204" pitchFamily="49" charset="0"/>
              </a:rPr>
              <a:t>a.0.0.0.0.0.0.0.0.0.0.0.0.0.0.0	</a:t>
            </a:r>
            <a:r>
              <a:rPr lang="en-US" dirty="0" smtClean="0">
                <a:latin typeface="Lucida Console" panose="020B0609040504020204" pitchFamily="49" charset="0"/>
              </a:rPr>
              <a:t>	IN</a:t>
            </a:r>
            <a:r>
              <a:rPr lang="en-US" dirty="0">
                <a:latin typeface="Lucida Console" panose="020B0609040504020204" pitchFamily="49" charset="0"/>
              </a:rPr>
              <a:t>	PTR	</a:t>
            </a:r>
            <a:r>
              <a:rPr lang="en-US" dirty="0" smtClean="0">
                <a:latin typeface="Lucida Console" panose="020B0609040504020204" pitchFamily="49" charset="0"/>
              </a:rPr>
              <a:t>ns1.example.com.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First Octet Starting with 1 to 126 – Class A – 16 Million Addresses</a:t>
            </a:r>
          </a:p>
          <a:p>
            <a:r>
              <a:rPr lang="en-US" sz="1800" dirty="0" smtClean="0"/>
              <a:t>First Octet Starting with 128 to 191 – Class B – 65 Thousand Addresses</a:t>
            </a:r>
          </a:p>
          <a:p>
            <a:r>
              <a:rPr lang="en-US" sz="1800" dirty="0" smtClean="0"/>
              <a:t>First Octet Starting with 192 to 223 – Class C – 256 Addresses</a:t>
            </a:r>
          </a:p>
          <a:p>
            <a:endParaRPr lang="en-US" sz="1800" dirty="0"/>
          </a:p>
          <a:p>
            <a:r>
              <a:rPr lang="en-US" sz="1800" dirty="0" smtClean="0"/>
              <a:t>No flexibility in allocation size.  </a:t>
            </a:r>
          </a:p>
          <a:p>
            <a:r>
              <a:rPr lang="en-US" sz="1800" dirty="0" smtClean="0"/>
              <a:t>MAJOR waste!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Flexibilty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RFC 1338 – June 1992 – Allowed Class A &amp; B allocations to be broken down into B &amp; C sized </a:t>
            </a:r>
            <a:r>
              <a:rPr lang="en-US" dirty="0" err="1" smtClean="0"/>
              <a:t>supernets</a:t>
            </a:r>
            <a:r>
              <a:rPr lang="en-US" dirty="0" smtClean="0"/>
              <a:t> and subnets – only along “byte boundaries.”</a:t>
            </a:r>
          </a:p>
          <a:p>
            <a:r>
              <a:rPr lang="en-US" dirty="0" smtClean="0"/>
              <a:t>RFC 1519 – September 1993 – CIDR: Allowed all usable IP space to be broken down into </a:t>
            </a:r>
            <a:r>
              <a:rPr lang="en-US" dirty="0" err="1" smtClean="0"/>
              <a:t>supernets</a:t>
            </a:r>
            <a:r>
              <a:rPr lang="en-US" dirty="0" smtClean="0"/>
              <a:t> &amp; subnets of any size.</a:t>
            </a:r>
          </a:p>
          <a:p>
            <a:r>
              <a:rPr lang="en-US" dirty="0" smtClean="0"/>
              <a:t>Now we’re getting somewhere!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really Four Billion 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27675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~13% of the 4 Billion reserved for various administrative functions.</a:t>
            </a:r>
          </a:p>
          <a:p>
            <a:r>
              <a:rPr lang="en-US" dirty="0" smtClean="0"/>
              <a:t>Every time you allocate a subnet, you waste more space.</a:t>
            </a:r>
          </a:p>
          <a:p>
            <a:r>
              <a:rPr lang="en-US" dirty="0" smtClean="0"/>
              <a:t>Inflexible network sizing - If you allocate a subnet that’s big enough, it’s likely too big and wasting more space.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27675" indent="0">
              <a:buNone/>
            </a:pPr>
            <a:endParaRPr lang="en-US" dirty="0" smtClean="0"/>
          </a:p>
          <a:p>
            <a:r>
              <a:rPr lang="en-US" dirty="0" smtClean="0"/>
              <a:t>2,251,799,813,685,248 (2.3 quadrillion) prefixes.</a:t>
            </a:r>
          </a:p>
          <a:p>
            <a:r>
              <a:rPr lang="en-US" dirty="0"/>
              <a:t>E</a:t>
            </a:r>
            <a:r>
              <a:rPr lang="en-US" dirty="0" smtClean="0"/>
              <a:t>ach with 18,446,744,073,709,551,616 (18.4 quintillion) Global Unicast IP addresses.</a:t>
            </a:r>
          </a:p>
          <a:p>
            <a:r>
              <a:rPr lang="en-US" dirty="0" smtClean="0"/>
              <a:t>All the world’s devices on one network, or. . . </a:t>
            </a:r>
          </a:p>
          <a:p>
            <a:r>
              <a:rPr lang="en-US" dirty="0" smtClean="0"/>
              <a:t>A network for every device.</a:t>
            </a:r>
          </a:p>
          <a:p>
            <a:r>
              <a:rPr lang="en-US" dirty="0" smtClean="0"/>
              <a:t>Enough IP addresses and networks to supply a colonized solar system for 250 years.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75" indent="0" algn="ctr">
              <a:buNone/>
            </a:pPr>
            <a:endParaRPr lang="en-US" sz="2800" dirty="0" smtClean="0"/>
          </a:p>
          <a:p>
            <a:pPr marL="27675" indent="0" algn="ctr">
              <a:buNone/>
            </a:pPr>
            <a:endParaRPr lang="en-US" sz="2800" dirty="0"/>
          </a:p>
          <a:p>
            <a:pPr marL="27675" indent="0" algn="ctr">
              <a:buNone/>
            </a:pPr>
            <a:r>
              <a:rPr lang="en-US" sz="2800" dirty="0" smtClean="0"/>
              <a:t>Be an IPv6 Champion!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100012"/>
            <a:ext cx="6438900" cy="4292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– Why it’s bad.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6" y="1276213"/>
            <a:ext cx="8617726" cy="31971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77496" cy="5091695"/>
          </a:xfrm>
        </p:spPr>
        <p:txBody>
          <a:bodyPr/>
          <a:lstStyle/>
          <a:p>
            <a:r>
              <a:rPr lang="en-US" dirty="0" err="1" smtClean="0"/>
              <a:t>cgNAT</a:t>
            </a:r>
            <a:r>
              <a:rPr lang="en-US" dirty="0" smtClean="0"/>
              <a:t> – Why it’s worse!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5509" y="4412458"/>
            <a:ext cx="565159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96" y="1"/>
            <a:ext cx="74665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2016 16x9</Template>
  <TotalTime>1686</TotalTime>
  <Words>433</Words>
  <Application>Microsoft Office PowerPoint</Application>
  <PresentationFormat>On-screen Show (16:9)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Broadway</vt:lpstr>
      <vt:lpstr>Calibri</vt:lpstr>
      <vt:lpstr>Calisto MT</vt:lpstr>
      <vt:lpstr>Ciscolight</vt:lpstr>
      <vt:lpstr>CiscoSans</vt:lpstr>
      <vt:lpstr>CiscoSans ExtraLight</vt:lpstr>
      <vt:lpstr>CiscoSans Thin</vt:lpstr>
      <vt:lpstr>Lucida Console</vt:lpstr>
      <vt:lpstr>Trebuchet MS</vt:lpstr>
      <vt:lpstr>Wingdings 2</vt:lpstr>
      <vt:lpstr>Blue theme 2016 16x9</vt:lpstr>
      <vt:lpstr>Slate</vt:lpstr>
      <vt:lpstr>"I think there is a world market for maybe five computers."  -- Thomas Watson, president of IBM, 1943</vt:lpstr>
      <vt:lpstr>Classed Routing</vt:lpstr>
      <vt:lpstr>Some Flexibilty</vt:lpstr>
      <vt:lpstr>Not really Four Billion IP Addresses</vt:lpstr>
      <vt:lpstr>The Big Concept</vt:lpstr>
      <vt:lpstr>Advocacy</vt:lpstr>
      <vt:lpstr>PowerPoint Presentation</vt:lpstr>
      <vt:lpstr>NAT – Why it’s bad.</vt:lpstr>
      <vt:lpstr>cgNAT – Why it’s worse!</vt:lpstr>
      <vt:lpstr>You may already be a victim!  100.64.0.0/10  100.64.0.1 – 100.127.255.254  (RFC-6598) </vt:lpstr>
      <vt:lpstr>Cool IPv6 Feature</vt:lpstr>
      <vt:lpstr>Cool IPv6 Feature Path MTU Discovery</vt:lpstr>
      <vt:lpstr>Cool IPv6 Feature</vt:lpstr>
      <vt:lpstr>Common IPv6 Prefixing</vt:lpstr>
      <vt:lpstr>DNS for IPv6</vt:lpstr>
      <vt:lpstr>DNS for IPv6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</dc:title>
  <dc:creator>Randy Rae (rarae)</dc:creator>
  <cp:lastModifiedBy>Glen Neff (gneff)</cp:lastModifiedBy>
  <cp:revision>64</cp:revision>
  <dcterms:created xsi:type="dcterms:W3CDTF">2017-02-14T14:39:43Z</dcterms:created>
  <dcterms:modified xsi:type="dcterms:W3CDTF">2017-04-24T15:06:26Z</dcterms:modified>
</cp:coreProperties>
</file>